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471" autoAdjust="0"/>
  </p:normalViewPr>
  <p:slideViewPr>
    <p:cSldViewPr>
      <p:cViewPr varScale="1">
        <p:scale>
          <a:sx n="46" d="100"/>
          <a:sy n="46" d="100"/>
        </p:scale>
        <p:origin x="215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294C6-CB6A-4335-8118-B329FA350E1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F2D62-6076-4561-9CD3-E8E536CC0E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9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멀티캠퍼스 서비스 산업 데이터를 활용한 빅데이터 분석 실무 </a:t>
            </a:r>
            <a:r>
              <a:rPr lang="en-US" altLang="ko-KR" dirty="0"/>
              <a:t>3</a:t>
            </a:r>
            <a:r>
              <a:rPr lang="ko-KR" altLang="en-US" dirty="0"/>
              <a:t>기 </a:t>
            </a:r>
            <a:r>
              <a:rPr lang="en-US" altLang="ko-KR" dirty="0"/>
              <a:t>1</a:t>
            </a:r>
            <a:r>
              <a:rPr lang="ko-KR" altLang="en-US" dirty="0"/>
              <a:t>조의 연습프로젝트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조용일 </a:t>
            </a:r>
            <a:r>
              <a:rPr lang="ko-KR" altLang="en-US" dirty="0" err="1"/>
              <a:t>오한샘</a:t>
            </a:r>
            <a:r>
              <a:rPr lang="ko-KR" altLang="en-US" dirty="0"/>
              <a:t> 최진형 </a:t>
            </a:r>
            <a:r>
              <a:rPr lang="ko-KR" altLang="en-US" dirty="0" err="1"/>
              <a:t>김기쁨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명의 팀원으로 이루어져 있으며 최종프로젝트 전 </a:t>
            </a:r>
            <a:r>
              <a:rPr lang="ko-KR" altLang="en-US" dirty="0" err="1"/>
              <a:t>팀원간의</a:t>
            </a:r>
            <a:r>
              <a:rPr lang="ko-KR" altLang="en-US" dirty="0"/>
              <a:t> </a:t>
            </a:r>
            <a:r>
              <a:rPr lang="ko-KR" altLang="en-US" dirty="0" err="1"/>
              <a:t>케미를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부족한 점을 </a:t>
            </a:r>
            <a:r>
              <a:rPr lang="ko-KR" altLang="en-US" dirty="0" err="1"/>
              <a:t>채워나가기</a:t>
            </a:r>
            <a:r>
              <a:rPr lang="ko-KR" altLang="en-US" dirty="0"/>
              <a:t> 위한 목적으로 위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56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보시고계신</a:t>
            </a:r>
            <a:r>
              <a:rPr lang="ko-KR" altLang="en-US" dirty="0"/>
              <a:t> 그래프는 </a:t>
            </a:r>
            <a:r>
              <a:rPr lang="ko-KR" altLang="en-US" dirty="0" err="1"/>
              <a:t>방금보였드린</a:t>
            </a:r>
            <a:r>
              <a:rPr lang="ko-KR" altLang="en-US" dirty="0"/>
              <a:t> 목포 통영 군산 업종별 매출건수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위에서부터 목포 통영 군산 지역 순서이며</a:t>
            </a:r>
            <a:r>
              <a:rPr lang="en-US" altLang="ko-KR" dirty="0"/>
              <a:t>, </a:t>
            </a:r>
            <a:r>
              <a:rPr lang="ko-KR" altLang="en-US" dirty="0"/>
              <a:t>대체적으로 비슷한 형태를 </a:t>
            </a:r>
            <a:r>
              <a:rPr lang="ko-KR" altLang="en-US" dirty="0" err="1"/>
              <a:t>띄고있다는</a:t>
            </a:r>
            <a:r>
              <a:rPr lang="ko-KR" altLang="en-US" dirty="0"/>
              <a:t>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4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 살펴본 업종별 매출건수를 멀티 막대그래프로 나타낸 것에 이어</a:t>
            </a:r>
            <a:r>
              <a:rPr lang="en-US" altLang="ko-KR" dirty="0"/>
              <a:t>, </a:t>
            </a:r>
            <a:r>
              <a:rPr lang="ko-KR" altLang="en-US" dirty="0"/>
              <a:t>이번에는 증감률을 </a:t>
            </a:r>
            <a:r>
              <a:rPr lang="ko-KR" altLang="en-US" dirty="0" err="1"/>
              <a:t>시각화하여</a:t>
            </a:r>
            <a:r>
              <a:rPr lang="ko-KR" altLang="en-US" dirty="0"/>
              <a:t>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증감률은 </a:t>
            </a:r>
            <a:r>
              <a:rPr lang="en-US" altLang="ko-KR" dirty="0"/>
              <a:t>20</a:t>
            </a:r>
            <a:r>
              <a:rPr lang="ko-KR" altLang="en-US" dirty="0"/>
              <a:t>년에 비해 </a:t>
            </a:r>
            <a:r>
              <a:rPr lang="en-US" altLang="ko-KR" dirty="0"/>
              <a:t>21</a:t>
            </a:r>
            <a:r>
              <a:rPr lang="ko-KR" altLang="en-US" dirty="0"/>
              <a:t>년도의 매출건수가 얼마나 증가 혹은 감소하였는지 비율로 </a:t>
            </a:r>
            <a:r>
              <a:rPr lang="ko-KR" altLang="en-US" dirty="0" err="1"/>
              <a:t>나타내었고</a:t>
            </a:r>
            <a:r>
              <a:rPr lang="ko-KR" altLang="en-US" dirty="0"/>
              <a:t> 증감률 공식을 사용하여 멀티막대그래프에 사용된 데이터프레임을 바탕으로 화면과 같은 </a:t>
            </a:r>
            <a:r>
              <a:rPr lang="ko-KR" altLang="en-US" dirty="0" err="1"/>
              <a:t>전처리</a:t>
            </a:r>
            <a:r>
              <a:rPr lang="ko-KR" altLang="en-US" dirty="0"/>
              <a:t> 작업을 추가적으로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2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증감률 데이터프레임을 바탕으로 나타낸 시각화 자료입니다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파란색은 </a:t>
            </a:r>
            <a:r>
              <a:rPr lang="en-US" altLang="ko-KR" dirty="0"/>
              <a:t>20</a:t>
            </a:r>
            <a:r>
              <a:rPr lang="ko-KR" altLang="en-US" dirty="0"/>
              <a:t>년도 </a:t>
            </a:r>
            <a:r>
              <a:rPr lang="en-US" altLang="ko-KR" dirty="0"/>
              <a:t>1</a:t>
            </a:r>
            <a:r>
              <a:rPr lang="ko-KR" altLang="en-US" dirty="0"/>
              <a:t>분기에 비해 </a:t>
            </a:r>
            <a:r>
              <a:rPr lang="en-US" altLang="ko-KR" dirty="0"/>
              <a:t>21</a:t>
            </a:r>
            <a:r>
              <a:rPr lang="ko-KR" altLang="en-US" dirty="0"/>
              <a:t>년도 </a:t>
            </a:r>
            <a:r>
              <a:rPr lang="en-US" altLang="ko-KR" dirty="0"/>
              <a:t>1</a:t>
            </a:r>
            <a:r>
              <a:rPr lang="ko-KR" altLang="en-US" dirty="0"/>
              <a:t>분가의 매출건수가 얼마나 증가했는지에 대한 비율이고</a:t>
            </a:r>
            <a:r>
              <a:rPr lang="en-US" altLang="ko-KR" dirty="0"/>
              <a:t>, </a:t>
            </a:r>
            <a:r>
              <a:rPr lang="ko-KR" altLang="en-US" dirty="0"/>
              <a:t>주황색은 얼마나 감소했는지에 대한 비율입니다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특이점으로 가례라는 항목의 비율이 </a:t>
            </a:r>
            <a:r>
              <a:rPr lang="en-US" altLang="ko-KR" dirty="0"/>
              <a:t>150%</a:t>
            </a:r>
            <a:r>
              <a:rPr lang="ko-KR" altLang="en-US" dirty="0"/>
              <a:t>가량 증가한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 </a:t>
            </a:r>
            <a:r>
              <a:rPr lang="ko-KR" altLang="en-US" dirty="0"/>
              <a:t>가례는 </a:t>
            </a:r>
            <a:r>
              <a:rPr lang="ko-KR" altLang="en-US" dirty="0" err="1"/>
              <a:t>시단위</a:t>
            </a:r>
            <a:r>
              <a:rPr lang="ko-KR" altLang="en-US" dirty="0"/>
              <a:t> 문화관광부에서 진행하는 축제나 행사 서비스업종을 뜻하며 비율이 크게 증가한 이유로 코로나</a:t>
            </a:r>
            <a:r>
              <a:rPr lang="en-US" altLang="ko-KR" dirty="0"/>
              <a:t>19</a:t>
            </a:r>
            <a:r>
              <a:rPr lang="ko-KR" altLang="en-US" dirty="0"/>
              <a:t>사태로 인해 </a:t>
            </a:r>
            <a:r>
              <a:rPr lang="en-US" altLang="ko-KR" dirty="0"/>
              <a:t>2020</a:t>
            </a:r>
            <a:r>
              <a:rPr lang="ko-KR" altLang="en-US" dirty="0"/>
              <a:t>년 중단되었던 목포시의 </a:t>
            </a:r>
            <a:r>
              <a:rPr lang="en-US" altLang="ko-KR" dirty="0"/>
              <a:t>MIMAF </a:t>
            </a:r>
            <a:r>
              <a:rPr lang="ko-KR" altLang="en-US" dirty="0"/>
              <a:t>목포 세계마당 페스티벌이 </a:t>
            </a:r>
            <a:r>
              <a:rPr lang="en-US" altLang="ko-KR" dirty="0"/>
              <a:t>2021</a:t>
            </a:r>
            <a:r>
              <a:rPr lang="ko-KR" altLang="en-US" dirty="0"/>
              <a:t>년에 </a:t>
            </a:r>
            <a:r>
              <a:rPr lang="ko-KR" altLang="en-US" dirty="0" err="1"/>
              <a:t>진행되어서로</a:t>
            </a:r>
            <a:r>
              <a:rPr lang="ko-KR" altLang="en-US" dirty="0"/>
              <a:t> 추측하고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여가활동을 즐길 수 있는 골프장 </a:t>
            </a:r>
            <a:r>
              <a:rPr lang="en-US" altLang="ko-KR" dirty="0"/>
              <a:t>, </a:t>
            </a:r>
            <a:r>
              <a:rPr lang="ko-KR" altLang="en-US" dirty="0"/>
              <a:t>커피 </a:t>
            </a:r>
            <a:r>
              <a:rPr lang="en-US" altLang="ko-KR" dirty="0"/>
              <a:t>, </a:t>
            </a:r>
            <a:r>
              <a:rPr lang="ko-KR" altLang="en-US" dirty="0"/>
              <a:t>인테리어</a:t>
            </a:r>
            <a:r>
              <a:rPr lang="en-US" altLang="ko-KR" dirty="0"/>
              <a:t>, </a:t>
            </a:r>
            <a:r>
              <a:rPr lang="ko-KR" altLang="en-US" dirty="0"/>
              <a:t>사무용품 부류는 증가하는 방면</a:t>
            </a:r>
            <a:r>
              <a:rPr lang="en-US" altLang="ko-KR" dirty="0"/>
              <a:t>, </a:t>
            </a:r>
            <a:r>
              <a:rPr lang="ko-KR" altLang="en-US" dirty="0"/>
              <a:t>여행과 관련된 업종들이 전체적으로 감소하는 폭을 </a:t>
            </a:r>
            <a:r>
              <a:rPr lang="ko-KR" altLang="en-US" dirty="0" err="1"/>
              <a:t>보이고있습니다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537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통영시의 시각화 자료입니다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목포시와 마찬가지로 관광과 관련된 항목은 감소하였으나</a:t>
            </a:r>
            <a:r>
              <a:rPr lang="en-US" altLang="ko-KR" dirty="0"/>
              <a:t>, </a:t>
            </a:r>
            <a:r>
              <a:rPr lang="ko-KR" altLang="en-US" dirty="0"/>
              <a:t>공과금 매출건수가 가장 높게 증가한 것을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57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군산시 시각화 자료이며</a:t>
            </a:r>
            <a:r>
              <a:rPr lang="en-US" altLang="ko-KR" dirty="0"/>
              <a:t>, </a:t>
            </a:r>
            <a:r>
              <a:rPr lang="ko-KR" altLang="en-US" dirty="0"/>
              <a:t>역시나 관광과 관련된 매출건수는 감소한 사실을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특이점으로는 차량구매 업종의 매출건수가 크게 증가한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두 번째 데이터 시각화인 업종별 매출건수를 지역별로 비교한 자료입니다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Slicing </a:t>
            </a:r>
            <a:r>
              <a:rPr lang="ko-KR" altLang="en-US" dirty="0"/>
              <a:t>함수로 전처리한 데이터프레임에 추가적으로 </a:t>
            </a:r>
            <a:r>
              <a:rPr lang="en-US" altLang="ko-KR" dirty="0"/>
              <a:t>2020</a:t>
            </a:r>
            <a:r>
              <a:rPr lang="ko-KR" altLang="en-US" dirty="0"/>
              <a:t>년과 </a:t>
            </a:r>
            <a:r>
              <a:rPr lang="en-US" altLang="ko-KR" dirty="0"/>
              <a:t>2021</a:t>
            </a:r>
            <a:r>
              <a:rPr lang="ko-KR" altLang="en-US" dirty="0"/>
              <a:t>년을 분리하고 지역별로 나누어진 데이터를 묶어 업종별 매출건수 합을 구하였습니다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구한 데이터를 년도별로 묶어 군산</a:t>
            </a:r>
            <a:r>
              <a:rPr lang="en-US" altLang="ko-KR" dirty="0"/>
              <a:t>, </a:t>
            </a:r>
            <a:r>
              <a:rPr lang="ko-KR" altLang="en-US" dirty="0"/>
              <a:t>목포</a:t>
            </a:r>
            <a:r>
              <a:rPr lang="en-US" altLang="ko-KR" dirty="0"/>
              <a:t> , </a:t>
            </a:r>
            <a:r>
              <a:rPr lang="ko-KR" altLang="en-US" dirty="0"/>
              <a:t>통영의 업종별 매출건수를 확인할 수 있는 데이터프레임을 만들었습니다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42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보시는 그래프는 업종별 매출건수를 군산 목포 통영으로 나누어 비교하기 쉽게 만든 그래프이며 파란색은 군산</a:t>
            </a:r>
            <a:r>
              <a:rPr lang="en-US" altLang="ko-KR" dirty="0"/>
              <a:t>, </a:t>
            </a:r>
            <a:r>
              <a:rPr lang="ko-KR" altLang="en-US" dirty="0"/>
              <a:t>주황색은 목포</a:t>
            </a:r>
            <a:r>
              <a:rPr lang="en-US" altLang="ko-KR" dirty="0"/>
              <a:t>, </a:t>
            </a:r>
            <a:r>
              <a:rPr lang="ko-KR" altLang="en-US" dirty="0"/>
              <a:t>초록색은 통영을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군산 목포 통영의 지역특징이 비슷한 만큼 각 지역별 매출건수의 전체적인 </a:t>
            </a:r>
            <a:r>
              <a:rPr lang="ko-KR" altLang="en-US" dirty="0" err="1"/>
              <a:t>비율또한</a:t>
            </a:r>
            <a:r>
              <a:rPr lang="ko-KR" altLang="en-US" dirty="0"/>
              <a:t> 비슷하다는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1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군산 목포 통영의 지역 특색이 비슷한 만큼 </a:t>
            </a:r>
            <a:r>
              <a:rPr lang="en-US" altLang="ko-KR" dirty="0"/>
              <a:t>20</a:t>
            </a:r>
            <a:r>
              <a:rPr lang="ko-KR" altLang="en-US" dirty="0"/>
              <a:t>년부터 </a:t>
            </a:r>
            <a:r>
              <a:rPr lang="en-US" altLang="ko-KR" dirty="0"/>
              <a:t>21</a:t>
            </a:r>
            <a:r>
              <a:rPr lang="ko-KR" altLang="en-US" dirty="0"/>
              <a:t>년으로 넘어오는 동안 코로나 </a:t>
            </a:r>
            <a:r>
              <a:rPr lang="en-US" altLang="ko-KR" dirty="0"/>
              <a:t>19</a:t>
            </a:r>
            <a:r>
              <a:rPr lang="ko-KR" altLang="en-US" dirty="0"/>
              <a:t>사태를 거쳐 비슷한 부류 업종들의 매출 건수가 전체적으로 줄어들었음을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4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데이터 시각화는 </a:t>
            </a:r>
            <a:r>
              <a:rPr lang="ko-KR" altLang="en-US" dirty="0" err="1"/>
              <a:t>핫스팟과</a:t>
            </a:r>
            <a:r>
              <a:rPr lang="ko-KR" altLang="en-US" dirty="0"/>
              <a:t> </a:t>
            </a:r>
            <a:r>
              <a:rPr lang="ko-KR" altLang="en-US" dirty="0" err="1"/>
              <a:t>콜드스팟에</a:t>
            </a:r>
            <a:r>
              <a:rPr lang="ko-KR" altLang="en-US" dirty="0"/>
              <a:t> 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전처리와 시각화를 설명하기에 앞서 </a:t>
            </a:r>
            <a:r>
              <a:rPr lang="ko-KR" altLang="en-US" dirty="0" err="1"/>
              <a:t>핫스팟과</a:t>
            </a:r>
            <a:r>
              <a:rPr lang="ko-KR" altLang="en-US" dirty="0"/>
              <a:t> </a:t>
            </a:r>
            <a:r>
              <a:rPr lang="ko-KR" altLang="en-US" dirty="0" err="1"/>
              <a:t>콜드스팟에</a:t>
            </a:r>
            <a:r>
              <a:rPr lang="ko-KR" altLang="en-US" dirty="0"/>
              <a:t> 대한 설명을 드리면</a:t>
            </a:r>
            <a:r>
              <a:rPr lang="en-US" altLang="ko-KR" dirty="0"/>
              <a:t>, </a:t>
            </a:r>
            <a:r>
              <a:rPr lang="ko-KR" altLang="en-US" dirty="0" err="1"/>
              <a:t>핫스팟은</a:t>
            </a:r>
            <a:r>
              <a:rPr lang="ko-KR" altLang="en-US" dirty="0"/>
              <a:t> 활성도가 높은 지역</a:t>
            </a:r>
            <a:r>
              <a:rPr lang="en-US" altLang="ko-KR" dirty="0"/>
              <a:t>, </a:t>
            </a:r>
            <a:r>
              <a:rPr lang="ko-KR" altLang="en-US" dirty="0" err="1"/>
              <a:t>콜드스팟은</a:t>
            </a:r>
            <a:r>
              <a:rPr lang="ko-KR" altLang="en-US" dirty="0"/>
              <a:t> 활성도가 낮은 지역을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삼성카드 데이터 셋을 통해 얻은 데이터를 바탕으로</a:t>
            </a:r>
            <a:r>
              <a:rPr lang="en-US" altLang="ko-KR" dirty="0"/>
              <a:t>, </a:t>
            </a:r>
            <a:r>
              <a:rPr lang="ko-KR" altLang="en-US" dirty="0"/>
              <a:t>매출건수를 분석하여 매출건수가 많은 동</a:t>
            </a:r>
            <a:r>
              <a:rPr lang="en-US" altLang="ko-KR" dirty="0"/>
              <a:t>,</a:t>
            </a:r>
            <a:r>
              <a:rPr lang="ko-KR" altLang="en-US" dirty="0"/>
              <a:t>읍</a:t>
            </a:r>
            <a:r>
              <a:rPr lang="en-US" altLang="ko-KR" dirty="0"/>
              <a:t>,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lang="ko-KR" altLang="en-US" dirty="0"/>
              <a:t>리 단위의 지역의 경우를 핫스팟</a:t>
            </a:r>
            <a:r>
              <a:rPr lang="en-US" altLang="ko-KR" dirty="0"/>
              <a:t>, </a:t>
            </a:r>
            <a:r>
              <a:rPr lang="ko-KR" altLang="en-US" dirty="0"/>
              <a:t>매출건수가 적을 경우 </a:t>
            </a:r>
            <a:r>
              <a:rPr lang="ko-KR" altLang="en-US" dirty="0" err="1"/>
              <a:t>콜드스팟으로</a:t>
            </a:r>
            <a:r>
              <a:rPr lang="ko-KR" altLang="en-US" dirty="0"/>
              <a:t> 설정하였습니다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57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전처리</a:t>
            </a:r>
            <a:r>
              <a:rPr lang="ko-KR" altLang="en-US" dirty="0"/>
              <a:t> 과정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Slicing </a:t>
            </a:r>
            <a:r>
              <a:rPr lang="ko-KR" altLang="en-US" dirty="0"/>
              <a:t>함수를 사용하여 구한 데이터프레임을 바탕으로 </a:t>
            </a:r>
            <a:r>
              <a:rPr lang="en-US" altLang="ko-KR" dirty="0" err="1"/>
              <a:t>top_and_bottom</a:t>
            </a:r>
            <a:r>
              <a:rPr lang="en-US" altLang="ko-KR" dirty="0"/>
              <a:t> </a:t>
            </a:r>
            <a:r>
              <a:rPr lang="ko-KR" altLang="en-US" dirty="0"/>
              <a:t>함수를 생성하여 각 </a:t>
            </a:r>
            <a:r>
              <a:rPr lang="ko-KR" altLang="en-US" dirty="0" err="1"/>
              <a:t>시별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분기의 매출건수를 구해 가장 매출건수가 높은 지역 </a:t>
            </a:r>
            <a:r>
              <a:rPr lang="en-US" altLang="ko-KR" dirty="0"/>
              <a:t>5</a:t>
            </a:r>
            <a:r>
              <a:rPr lang="ko-KR" altLang="en-US" dirty="0"/>
              <a:t>곳과 낮은 지역 </a:t>
            </a:r>
            <a:r>
              <a:rPr lang="en-US" altLang="ko-KR" dirty="0"/>
              <a:t>5</a:t>
            </a:r>
            <a:r>
              <a:rPr lang="ko-KR" altLang="en-US" dirty="0"/>
              <a:t>곳을 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Top and bottom </a:t>
            </a:r>
            <a:r>
              <a:rPr lang="ko-KR" altLang="en-US" dirty="0"/>
              <a:t>함수는 </a:t>
            </a:r>
            <a:r>
              <a:rPr lang="ko-KR" altLang="en-US" dirty="0" err="1"/>
              <a:t>전역동적변수를</a:t>
            </a:r>
            <a:r>
              <a:rPr lang="ko-KR" altLang="en-US" dirty="0"/>
              <a:t> 내부에서 생성하여 외부에서도 변수로 사용할 수 </a:t>
            </a:r>
            <a:r>
              <a:rPr lang="ko-KR" altLang="en-US" dirty="0" err="1"/>
              <a:t>있게끔하기위해</a:t>
            </a:r>
            <a:r>
              <a:rPr lang="ko-KR" altLang="en-US" dirty="0"/>
              <a:t> </a:t>
            </a:r>
            <a:r>
              <a:rPr lang="en-US" altLang="ko-KR" dirty="0"/>
              <a:t>slicing </a:t>
            </a:r>
            <a:r>
              <a:rPr lang="ko-KR" altLang="en-US" dirty="0"/>
              <a:t>함수에서 생성된 데이터 프레임을 받는 </a:t>
            </a:r>
            <a:r>
              <a:rPr lang="en-US" altLang="ko-KR" dirty="0" err="1"/>
              <a:t>df</a:t>
            </a:r>
            <a:r>
              <a:rPr lang="ko-KR" altLang="en-US" dirty="0"/>
              <a:t>와 </a:t>
            </a:r>
            <a:r>
              <a:rPr lang="ko-KR" altLang="en-US" dirty="0" err="1"/>
              <a:t>전역동적변수</a:t>
            </a:r>
            <a:r>
              <a:rPr lang="ko-KR" altLang="en-US" dirty="0"/>
              <a:t> 생성에 필요한 </a:t>
            </a:r>
            <a:r>
              <a:rPr lang="en-US" altLang="ko-KR" dirty="0"/>
              <a:t>name</a:t>
            </a:r>
            <a:r>
              <a:rPr lang="ko-KR" altLang="en-US" dirty="0"/>
              <a:t>값을 받는 것으로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목차는 총 </a:t>
            </a:r>
            <a:r>
              <a:rPr lang="en-US" altLang="ko-KR" dirty="0"/>
              <a:t>6</a:t>
            </a:r>
            <a:r>
              <a:rPr lang="ko-KR" altLang="en-US" dirty="0"/>
              <a:t>항목으로 나누었으며</a:t>
            </a:r>
            <a:r>
              <a:rPr lang="en-US" altLang="ko-KR" dirty="0"/>
              <a:t>, </a:t>
            </a:r>
            <a:r>
              <a:rPr lang="ko-KR" altLang="en-US" dirty="0"/>
              <a:t>첫번째로는 저희가 사용한 데이터셋의 정보에 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번째로는 저희가 데이터 시각화를 </a:t>
            </a:r>
            <a:r>
              <a:rPr lang="en-US" altLang="ko-KR" dirty="0"/>
              <a:t>3</a:t>
            </a:r>
            <a:r>
              <a:rPr lang="ko-KR" altLang="en-US" dirty="0"/>
              <a:t>가지 진행하였는데</a:t>
            </a:r>
            <a:r>
              <a:rPr lang="en-US" altLang="ko-KR" dirty="0"/>
              <a:t>, </a:t>
            </a:r>
            <a:r>
              <a:rPr lang="ko-KR" altLang="en-US" dirty="0"/>
              <a:t>그 기반이 되는 공통 전처리에 대한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개의 목차는 </a:t>
            </a:r>
            <a:r>
              <a:rPr lang="en-US" altLang="ko-KR" dirty="0"/>
              <a:t>3</a:t>
            </a:r>
            <a:r>
              <a:rPr lang="ko-KR" altLang="en-US" dirty="0"/>
              <a:t>가지 시각화에 대한 내용이며</a:t>
            </a:r>
            <a:r>
              <a:rPr lang="en-US" altLang="ko-KR" dirty="0"/>
              <a:t>, </a:t>
            </a:r>
            <a:r>
              <a:rPr lang="ko-KR" altLang="en-US" dirty="0"/>
              <a:t>마지막으로는 연습프로젝트를 진행한 결과를 정리함과 동시에 </a:t>
            </a:r>
            <a:r>
              <a:rPr lang="ko-KR" altLang="en-US" dirty="0" err="1"/>
              <a:t>느낀점에</a:t>
            </a:r>
            <a:r>
              <a:rPr lang="ko-KR" altLang="en-US" dirty="0"/>
              <a:t> 대해 작성하였습니다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1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지도 시각화를 통해 핫스팟</a:t>
            </a:r>
            <a:r>
              <a:rPr lang="en-US" altLang="ko-KR" dirty="0"/>
              <a:t>, </a:t>
            </a:r>
            <a:r>
              <a:rPr lang="ko-KR" altLang="en-US" dirty="0" err="1"/>
              <a:t>콜드스팟</a:t>
            </a:r>
            <a:r>
              <a:rPr lang="ko-KR" altLang="en-US" dirty="0"/>
              <a:t> 지역을 표시하기위해 필요한 추가 데이터 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추가한 데이터는</a:t>
            </a:r>
            <a:r>
              <a:rPr lang="en-US" altLang="ko-KR" dirty="0"/>
              <a:t> </a:t>
            </a:r>
            <a:r>
              <a:rPr lang="ko-KR" altLang="en-US" dirty="0"/>
              <a:t>행정</a:t>
            </a:r>
            <a:r>
              <a:rPr lang="en-US" altLang="ko-KR" dirty="0"/>
              <a:t>_</a:t>
            </a:r>
            <a:r>
              <a:rPr lang="ko-KR" altLang="en-US" dirty="0" err="1"/>
              <a:t>법정동</a:t>
            </a:r>
            <a:r>
              <a:rPr lang="ko-KR" altLang="en-US" dirty="0"/>
              <a:t> 중심좌표 파일의 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, </a:t>
            </a:r>
            <a:r>
              <a:rPr lang="ko-KR" altLang="en-US" dirty="0"/>
              <a:t>위도 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r>
              <a:rPr lang="en-US" altLang="ko-KR" dirty="0"/>
              <a:t> (</a:t>
            </a:r>
            <a:r>
              <a:rPr lang="ko-KR" altLang="en-US" dirty="0"/>
              <a:t>삼성카드</a:t>
            </a:r>
            <a:r>
              <a:rPr lang="en-US" altLang="ko-KR" dirty="0"/>
              <a:t>)</a:t>
            </a:r>
            <a:r>
              <a:rPr lang="ko-KR" altLang="en-US" dirty="0"/>
              <a:t>가맹점 기반 지역별 소비행태 파일의 </a:t>
            </a:r>
            <a:r>
              <a:rPr lang="en-US" altLang="ko-KR" dirty="0"/>
              <a:t>(</a:t>
            </a:r>
            <a:r>
              <a:rPr lang="ko-KR" altLang="en-US" dirty="0" err="1"/>
              <a:t>법정동코드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법정동명</a:t>
            </a:r>
            <a:r>
              <a:rPr lang="en-US" altLang="ko-KR" dirty="0"/>
              <a:t>)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02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데이터를 전처리한 뒤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년도별</a:t>
            </a:r>
            <a:r>
              <a:rPr lang="ko-KR" altLang="en-US" dirty="0"/>
              <a:t> 핫</a:t>
            </a:r>
            <a:r>
              <a:rPr lang="en-US" altLang="ko-KR" dirty="0"/>
              <a:t>,</a:t>
            </a:r>
            <a:r>
              <a:rPr lang="ko-KR" altLang="en-US" dirty="0"/>
              <a:t>콜드 </a:t>
            </a:r>
            <a:r>
              <a:rPr lang="ko-KR" altLang="en-US" dirty="0" err="1"/>
              <a:t>스팟</a:t>
            </a:r>
            <a:r>
              <a:rPr lang="ko-KR" altLang="en-US" dirty="0"/>
              <a:t> 데이터를 </a:t>
            </a:r>
            <a:r>
              <a:rPr lang="ko-KR" altLang="en-US" dirty="0" err="1"/>
              <a:t>넣었을때</a:t>
            </a:r>
            <a:r>
              <a:rPr lang="ko-KR" altLang="en-US" dirty="0"/>
              <a:t> 해당 데이터에 지역별 위도와 경도를 추가시켜주는 함수 </a:t>
            </a:r>
            <a:r>
              <a:rPr lang="en-US" altLang="ko-KR" dirty="0" err="1"/>
              <a:t>geodata_lat_lng</a:t>
            </a:r>
            <a:r>
              <a:rPr lang="en-US" altLang="ko-KR" dirty="0"/>
              <a:t> </a:t>
            </a:r>
            <a:r>
              <a:rPr lang="ko-KR" altLang="en-US" dirty="0"/>
              <a:t>함수를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함수는 </a:t>
            </a:r>
            <a:r>
              <a:rPr lang="en-US" altLang="ko-KR" dirty="0" err="1"/>
              <a:t>top_and_bottom</a:t>
            </a:r>
            <a:r>
              <a:rPr lang="ko-KR" altLang="en-US" dirty="0"/>
              <a:t>에서 생성한 데이터프레임 </a:t>
            </a:r>
            <a:r>
              <a:rPr lang="en-US" altLang="ko-KR" dirty="0"/>
              <a:t>spot</a:t>
            </a:r>
            <a:r>
              <a:rPr lang="ko-KR" altLang="en-US" dirty="0"/>
              <a:t>과 </a:t>
            </a:r>
            <a:r>
              <a:rPr lang="ko-KR" altLang="en-US" dirty="0" err="1"/>
              <a:t>전역동적변수를</a:t>
            </a:r>
            <a:r>
              <a:rPr lang="ko-KR" altLang="en-US" dirty="0"/>
              <a:t> </a:t>
            </a:r>
            <a:r>
              <a:rPr lang="ko-KR" altLang="en-US" dirty="0" err="1"/>
              <a:t>생성하는데에</a:t>
            </a:r>
            <a:r>
              <a:rPr lang="ko-KR" altLang="en-US" dirty="0"/>
              <a:t> 있어 필요한 문자열 </a:t>
            </a:r>
            <a:r>
              <a:rPr lang="en-US" altLang="ko-KR" dirty="0"/>
              <a:t>name</a:t>
            </a:r>
            <a:r>
              <a:rPr lang="ko-KR" altLang="en-US" dirty="0"/>
              <a:t>을 받습니다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작동 순서는 </a:t>
            </a:r>
            <a:r>
              <a:rPr lang="en-US" altLang="ko-KR" dirty="0"/>
              <a:t>spot</a:t>
            </a:r>
            <a:r>
              <a:rPr lang="ko-KR" altLang="en-US" dirty="0"/>
              <a:t>로 받아온 데이터와 </a:t>
            </a:r>
            <a:r>
              <a:rPr lang="ko-KR" altLang="en-US" dirty="0" err="1"/>
              <a:t>법정동코드가</a:t>
            </a:r>
            <a:r>
              <a:rPr lang="ko-KR" altLang="en-US" dirty="0"/>
              <a:t> </a:t>
            </a:r>
            <a:r>
              <a:rPr lang="ko-KR" altLang="en-US" dirty="0" err="1"/>
              <a:t>기입되어있는</a:t>
            </a:r>
            <a:r>
              <a:rPr lang="ko-KR" altLang="en-US" dirty="0"/>
              <a:t> </a:t>
            </a:r>
            <a:r>
              <a:rPr lang="en-US" altLang="ko-KR" dirty="0" err="1"/>
              <a:t>address_code</a:t>
            </a:r>
            <a:r>
              <a:rPr lang="ko-KR" altLang="en-US" dirty="0"/>
              <a:t>와 </a:t>
            </a:r>
            <a:r>
              <a:rPr lang="en-US" altLang="ko-KR" dirty="0"/>
              <a:t>merge</a:t>
            </a:r>
            <a:r>
              <a:rPr lang="ko-KR" altLang="en-US" dirty="0"/>
              <a:t>시켜 </a:t>
            </a:r>
            <a:r>
              <a:rPr lang="en-US" altLang="ko-KR" dirty="0"/>
              <a:t>Dong </a:t>
            </a:r>
            <a:r>
              <a:rPr lang="ko-KR" altLang="en-US" dirty="0"/>
              <a:t>칼럼을 기준으로 결합하고 중복된 데이터를 제거합니다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생성된 데이터에 </a:t>
            </a:r>
            <a:r>
              <a:rPr lang="ko-KR" altLang="en-US" dirty="0" err="1"/>
              <a:t>법정동코드에</a:t>
            </a:r>
            <a:r>
              <a:rPr lang="ko-KR" altLang="en-US" dirty="0"/>
              <a:t> 따라 분류된 위도 경도가 담긴 데이터 </a:t>
            </a:r>
            <a:r>
              <a:rPr lang="en-US" altLang="ko-KR" dirty="0" err="1"/>
              <a:t>addres</a:t>
            </a:r>
            <a:r>
              <a:rPr lang="ko-KR" altLang="en-US" dirty="0"/>
              <a:t>와 다시 한 번 </a:t>
            </a:r>
            <a:r>
              <a:rPr lang="en-US" altLang="ko-KR" dirty="0"/>
              <a:t>merge </a:t>
            </a:r>
            <a:r>
              <a:rPr lang="ko-KR" altLang="en-US" dirty="0"/>
              <a:t>시켜 각 시의 핫스팟</a:t>
            </a:r>
            <a:r>
              <a:rPr lang="en-US" altLang="ko-KR" dirty="0"/>
              <a:t>,</a:t>
            </a:r>
            <a:r>
              <a:rPr lang="ko-KR" altLang="en-US" dirty="0" err="1"/>
              <a:t>콜드스팟의</a:t>
            </a:r>
            <a:r>
              <a:rPr lang="ko-KR" altLang="en-US" dirty="0"/>
              <a:t> </a:t>
            </a:r>
            <a:r>
              <a:rPr lang="ko-KR" altLang="en-US" dirty="0" err="1"/>
              <a:t>동읍면리</a:t>
            </a:r>
            <a:r>
              <a:rPr lang="ko-KR" altLang="en-US" dirty="0"/>
              <a:t> 단위의 법정동명과 위도 경도가 담긴 데이터를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49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전치리의 결과는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99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폴리움</a:t>
            </a:r>
            <a:r>
              <a:rPr lang="ko-KR" altLang="en-US" dirty="0"/>
              <a:t> 함수를 사용하여 지도 시각화를 진행하였으며</a:t>
            </a:r>
            <a:r>
              <a:rPr lang="en-US" altLang="ko-KR" dirty="0"/>
              <a:t>, </a:t>
            </a:r>
            <a:r>
              <a:rPr lang="ko-KR" altLang="en-US" dirty="0"/>
              <a:t>붉은색 원은 핫스팟 구역 푸른색 원은 </a:t>
            </a:r>
            <a:r>
              <a:rPr lang="ko-KR" altLang="en-US" dirty="0" err="1"/>
              <a:t>콜드스팟</a:t>
            </a:r>
            <a:r>
              <a:rPr lang="ko-KR" altLang="en-US" dirty="0"/>
              <a:t> 구역을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핫스팟</a:t>
            </a:r>
            <a:r>
              <a:rPr lang="en-US" altLang="ko-KR" dirty="0"/>
              <a:t>, </a:t>
            </a:r>
            <a:r>
              <a:rPr lang="ko-KR" altLang="en-US" dirty="0" err="1"/>
              <a:t>콜드스팟</a:t>
            </a:r>
            <a:r>
              <a:rPr lang="ko-KR" altLang="en-US" dirty="0"/>
              <a:t> 그래프이며 오른쪽은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핫스팟</a:t>
            </a:r>
            <a:r>
              <a:rPr lang="en-US" altLang="ko-KR" dirty="0"/>
              <a:t>, </a:t>
            </a:r>
            <a:r>
              <a:rPr lang="ko-KR" altLang="en-US" dirty="0" err="1"/>
              <a:t>콜드스팟</a:t>
            </a:r>
            <a:r>
              <a:rPr lang="ko-KR" altLang="en-US" dirty="0"/>
              <a:t>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보여드리고 있는 지도시각화는 군산시의 </a:t>
            </a:r>
            <a:r>
              <a:rPr lang="ko-KR" altLang="en-US" dirty="0" err="1"/>
              <a:t>지도시각화이며</a:t>
            </a:r>
            <a:r>
              <a:rPr lang="ko-KR" altLang="en-US" dirty="0"/>
              <a:t> </a:t>
            </a:r>
            <a:r>
              <a:rPr lang="ko-KR" altLang="en-US" dirty="0" err="1"/>
              <a:t>콜드스팟</a:t>
            </a:r>
            <a:r>
              <a:rPr lang="ko-KR" altLang="en-US" dirty="0"/>
              <a:t> 몇몇 곳</a:t>
            </a:r>
            <a:r>
              <a:rPr lang="en-US" altLang="ko-KR" dirty="0"/>
              <a:t>(</a:t>
            </a:r>
            <a:r>
              <a:rPr lang="ko-KR" altLang="en-US" dirty="0" err="1"/>
              <a:t>어청도리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r>
              <a:rPr lang="ko-KR" altLang="en-US" dirty="0"/>
              <a:t>과 같은 장소는 군산시의 </a:t>
            </a:r>
            <a:r>
              <a:rPr lang="ko-KR" altLang="en-US" dirty="0" err="1"/>
              <a:t>중심구역으로부터</a:t>
            </a:r>
            <a:r>
              <a:rPr lang="ko-KR" altLang="en-US" dirty="0"/>
              <a:t> 너무나 멀리 </a:t>
            </a:r>
            <a:r>
              <a:rPr lang="ko-KR" altLang="en-US" dirty="0" err="1"/>
              <a:t>떨어져있어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에는 담지 못하였습니다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군산시의  </a:t>
            </a:r>
            <a:r>
              <a:rPr lang="ko-KR" altLang="en-US" dirty="0" err="1"/>
              <a:t>핫스팟은</a:t>
            </a:r>
            <a:r>
              <a:rPr lang="ko-KR" altLang="en-US" dirty="0"/>
              <a:t> 군산시의 중앙지점에 </a:t>
            </a:r>
            <a:r>
              <a:rPr lang="ko-KR" altLang="en-US" dirty="0" err="1"/>
              <a:t>모여있으며</a:t>
            </a:r>
            <a:r>
              <a:rPr lang="ko-KR" altLang="en-US" dirty="0"/>
              <a:t> </a:t>
            </a:r>
            <a:r>
              <a:rPr lang="ko-KR" altLang="en-US" dirty="0" err="1"/>
              <a:t>콜드스팟은</a:t>
            </a:r>
            <a:r>
              <a:rPr lang="ko-KR" altLang="en-US" dirty="0"/>
              <a:t> 중앙지점에서 멀리 떨어진 장소들로 확인됩니다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38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목포시의 핫스팟</a:t>
            </a:r>
            <a:r>
              <a:rPr lang="en-US" altLang="ko-KR" dirty="0"/>
              <a:t>, </a:t>
            </a:r>
            <a:r>
              <a:rPr lang="ko-KR" altLang="en-US" dirty="0" err="1"/>
              <a:t>콜드스팟</a:t>
            </a:r>
            <a:r>
              <a:rPr lang="ko-KR" altLang="en-US" dirty="0"/>
              <a:t> </a:t>
            </a:r>
            <a:r>
              <a:rPr lang="ko-KR" altLang="en-US" dirty="0" err="1"/>
              <a:t>지도시각화입니다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목포시는 군산시와 다르게 </a:t>
            </a:r>
            <a:r>
              <a:rPr lang="ko-KR" altLang="en-US" dirty="0" err="1"/>
              <a:t>핫스팟의</a:t>
            </a:r>
            <a:r>
              <a:rPr lang="ko-KR" altLang="en-US" dirty="0"/>
              <a:t> 구역이 </a:t>
            </a:r>
            <a:r>
              <a:rPr lang="ko-KR" altLang="en-US" dirty="0" err="1"/>
              <a:t>떨어져있으며</a:t>
            </a:r>
            <a:r>
              <a:rPr lang="ko-KR" altLang="en-US" dirty="0"/>
              <a:t> </a:t>
            </a:r>
            <a:r>
              <a:rPr lang="ko-KR" altLang="en-US" dirty="0" err="1"/>
              <a:t>콜드스팟의</a:t>
            </a:r>
            <a:r>
              <a:rPr lang="ko-KR" altLang="en-US" dirty="0"/>
              <a:t> 구역이 한 곳에 </a:t>
            </a:r>
            <a:r>
              <a:rPr lang="ko-KR" altLang="en-US" dirty="0" err="1"/>
              <a:t>집중되어있는</a:t>
            </a:r>
            <a:r>
              <a:rPr lang="ko-KR" altLang="en-US" dirty="0"/>
              <a:t>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4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지도시각화로 통영시이며 통영시도 군산시와 마찬가지로 </a:t>
            </a:r>
            <a:r>
              <a:rPr lang="en-US" altLang="ko-KR" dirty="0"/>
              <a:t>ppt</a:t>
            </a:r>
            <a:r>
              <a:rPr lang="ko-KR" altLang="en-US" dirty="0"/>
              <a:t>에 </a:t>
            </a:r>
            <a:r>
              <a:rPr lang="ko-KR" altLang="en-US" dirty="0" err="1"/>
              <a:t>콜드스팟을</a:t>
            </a:r>
            <a:r>
              <a:rPr lang="ko-KR" altLang="en-US" dirty="0"/>
              <a:t> 모두 나타낼 수 없어 몇 곳만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핫스팟은</a:t>
            </a:r>
            <a:r>
              <a:rPr lang="ko-KR" altLang="en-US" dirty="0"/>
              <a:t> 통영시의 중앙부근에 </a:t>
            </a:r>
            <a:r>
              <a:rPr lang="ko-KR" altLang="en-US" dirty="0" err="1"/>
              <a:t>모여있으며</a:t>
            </a:r>
            <a:r>
              <a:rPr lang="ko-KR" altLang="en-US" dirty="0"/>
              <a:t> </a:t>
            </a:r>
            <a:r>
              <a:rPr lang="ko-KR" altLang="en-US" dirty="0" err="1"/>
              <a:t>콜드스팟은</a:t>
            </a:r>
            <a:r>
              <a:rPr lang="ko-KR" altLang="en-US" dirty="0"/>
              <a:t> 통영시의 </a:t>
            </a:r>
            <a:r>
              <a:rPr lang="ko-KR" altLang="en-US" dirty="0" err="1"/>
              <a:t>외곽지역이란</a:t>
            </a:r>
            <a:r>
              <a:rPr lang="ko-KR" altLang="en-US" dirty="0"/>
              <a:t> 사실을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군산목포통영</a:t>
            </a:r>
            <a:r>
              <a:rPr lang="ko-KR" altLang="en-US" dirty="0"/>
              <a:t> 지역 모두 핫스팟 구역은 대체적으로 변하지 않으나 </a:t>
            </a:r>
            <a:r>
              <a:rPr lang="ko-KR" altLang="en-US" dirty="0" err="1"/>
              <a:t>콜드스팟</a:t>
            </a:r>
            <a:r>
              <a:rPr lang="ko-KR" altLang="en-US" dirty="0"/>
              <a:t> 지역은 </a:t>
            </a:r>
            <a:r>
              <a:rPr lang="ko-KR" altLang="en-US" dirty="0" err="1"/>
              <a:t>어느정도의</a:t>
            </a:r>
            <a:r>
              <a:rPr lang="ko-KR" altLang="en-US" dirty="0"/>
              <a:t> 변동이 있는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350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연습프로젝트를 마치며 저희는 결과 정리와 </a:t>
            </a:r>
            <a:r>
              <a:rPr lang="ko-KR" altLang="en-US" dirty="0" err="1"/>
              <a:t>느낀점에</a:t>
            </a:r>
            <a:r>
              <a:rPr lang="ko-KR" altLang="en-US" dirty="0"/>
              <a:t> 대해 기술하였습니다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처음부터 </a:t>
            </a:r>
            <a:r>
              <a:rPr lang="ko-KR" altLang="en-US" dirty="0" err="1"/>
              <a:t>팀원간의</a:t>
            </a:r>
            <a:r>
              <a:rPr lang="ko-KR" altLang="en-US" dirty="0"/>
              <a:t> 화합과 개선할 점을 찾는 것이 목표였던 만큼</a:t>
            </a:r>
            <a:r>
              <a:rPr lang="en-US" altLang="ko-KR" dirty="0"/>
              <a:t>, </a:t>
            </a:r>
            <a:r>
              <a:rPr lang="ko-KR" altLang="en-US" dirty="0"/>
              <a:t>자료분석에 있어서 특출한 결론을 내릴 수는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결과정리에 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쭉 읽기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느낀점입니다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쭉 읽기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페이지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4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조의 발표를 마치도록 하며 추가적인 질문 또한 받도록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없으시면 이만 물러가도록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2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사용한 데이터셋의 기본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강사님께서 공유해주신 삼성카드 가맹점 기반 지역별 소비행태 데이터셋을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간단히 데이터셋에 대하여 설명해드리자면</a:t>
            </a:r>
            <a:r>
              <a:rPr lang="en-US" altLang="ko-KR" dirty="0"/>
              <a:t>,  2020</a:t>
            </a:r>
            <a:r>
              <a:rPr lang="ko-KR" altLang="en-US" dirty="0"/>
              <a:t>년 </a:t>
            </a:r>
            <a:r>
              <a:rPr lang="en-US" altLang="ko-KR" dirty="0"/>
              <a:t>21</a:t>
            </a:r>
            <a:r>
              <a:rPr lang="ko-KR" altLang="en-US" dirty="0"/>
              <a:t>년의 </a:t>
            </a:r>
            <a:r>
              <a:rPr lang="en-US" altLang="ko-KR" dirty="0"/>
              <a:t>1</a:t>
            </a:r>
            <a:r>
              <a:rPr lang="ko-KR" altLang="en-US" dirty="0"/>
              <a:t>분기까지의 군산 통영 목포의 </a:t>
            </a:r>
            <a:r>
              <a:rPr lang="ko-KR" altLang="en-US" dirty="0" err="1"/>
              <a:t>법정동</a:t>
            </a:r>
            <a:r>
              <a:rPr lang="ko-KR" altLang="en-US" dirty="0"/>
              <a:t> 기준 업종별 </a:t>
            </a:r>
            <a:r>
              <a:rPr lang="ko-KR" altLang="en-US" dirty="0" err="1"/>
              <a:t>고객특징별</a:t>
            </a:r>
            <a:r>
              <a:rPr lang="ko-KR" altLang="en-US" dirty="0"/>
              <a:t> 소비 건수 합계 데이터라고 할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내용은 </a:t>
            </a:r>
            <a:r>
              <a:rPr lang="en-US" altLang="ko-KR" dirty="0"/>
              <a:t>ppt</a:t>
            </a:r>
            <a:r>
              <a:rPr lang="ko-KR" altLang="en-US" dirty="0"/>
              <a:t>화면을 </a:t>
            </a:r>
            <a:r>
              <a:rPr lang="ko-KR" altLang="en-US" dirty="0" err="1"/>
              <a:t>참고하여주시고</a:t>
            </a:r>
            <a:r>
              <a:rPr lang="ko-KR" altLang="en-US" dirty="0"/>
              <a:t> 데이터는 </a:t>
            </a:r>
            <a:r>
              <a:rPr lang="ko-KR" altLang="en-US" dirty="0" err="1"/>
              <a:t>공유받은</a:t>
            </a:r>
            <a:r>
              <a:rPr lang="ko-KR" altLang="en-US" dirty="0"/>
              <a:t> 구글드라이브에 </a:t>
            </a:r>
            <a:r>
              <a:rPr lang="ko-KR" altLang="en-US" dirty="0" err="1"/>
              <a:t>저장되어있으니</a:t>
            </a:r>
            <a:r>
              <a:rPr lang="ko-KR" altLang="en-US" dirty="0"/>
              <a:t> 확인 부탁드리겠습니다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0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공통 전처리에 대한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판다스</a:t>
            </a:r>
            <a:r>
              <a:rPr lang="ko-KR" altLang="en-US" dirty="0"/>
              <a:t> 패키지를 사용하여 엑셀을 </a:t>
            </a:r>
            <a:r>
              <a:rPr lang="ko-KR" altLang="en-US" dirty="0" err="1"/>
              <a:t>읽어들인</a:t>
            </a:r>
            <a:r>
              <a:rPr lang="ko-KR" altLang="en-US" dirty="0"/>
              <a:t> 후</a:t>
            </a:r>
            <a:r>
              <a:rPr lang="en-US" altLang="ko-KR" dirty="0"/>
              <a:t>, 4</a:t>
            </a:r>
            <a:r>
              <a:rPr lang="ko-KR" altLang="en-US" dirty="0"/>
              <a:t>개의 컬럼</a:t>
            </a:r>
            <a:r>
              <a:rPr lang="en-US" altLang="ko-KR" dirty="0"/>
              <a:t>(</a:t>
            </a:r>
            <a:r>
              <a:rPr lang="ko-KR" altLang="en-US" dirty="0"/>
              <a:t>날짜 </a:t>
            </a:r>
            <a:r>
              <a:rPr lang="en-US" altLang="ko-KR" dirty="0"/>
              <a:t>, </a:t>
            </a:r>
            <a:r>
              <a:rPr lang="ko-KR" altLang="en-US" dirty="0"/>
              <a:t>법정동명 </a:t>
            </a:r>
            <a:r>
              <a:rPr lang="en-US" altLang="ko-KR" dirty="0"/>
              <a:t>, </a:t>
            </a:r>
            <a:r>
              <a:rPr lang="ko-KR" altLang="en-US" dirty="0"/>
              <a:t>업종 </a:t>
            </a:r>
            <a:r>
              <a:rPr lang="en-US" altLang="ko-KR" dirty="0"/>
              <a:t>, </a:t>
            </a:r>
            <a:r>
              <a:rPr lang="ko-KR" altLang="en-US" dirty="0"/>
              <a:t>매출건수</a:t>
            </a:r>
            <a:r>
              <a:rPr lang="en-US" altLang="ko-KR" dirty="0"/>
              <a:t>)</a:t>
            </a:r>
            <a:r>
              <a:rPr lang="ko-KR" altLang="en-US" dirty="0"/>
              <a:t>만을 뽑아 데이터프레임으로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6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추출한 데이터프레임을 </a:t>
            </a:r>
            <a:r>
              <a:rPr lang="ko-KR" altLang="en-US" dirty="0" err="1"/>
              <a:t>시별로</a:t>
            </a:r>
            <a:r>
              <a:rPr lang="ko-KR" altLang="en-US" dirty="0"/>
              <a:t> 분류하기위해 </a:t>
            </a:r>
            <a:r>
              <a:rPr lang="en-US" altLang="ko-KR" dirty="0"/>
              <a:t>slicing </a:t>
            </a:r>
            <a:r>
              <a:rPr lang="ko-KR" altLang="en-US" dirty="0"/>
              <a:t>함수를 만들어 데이터프레임으로 저장하였습니다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Slicing </a:t>
            </a:r>
            <a:r>
              <a:rPr lang="ko-KR" altLang="en-US" dirty="0"/>
              <a:t>함수는 </a:t>
            </a:r>
            <a:r>
              <a:rPr lang="en-US" altLang="ko-KR" dirty="0"/>
              <a:t>area</a:t>
            </a:r>
            <a:r>
              <a:rPr lang="ko-KR" altLang="en-US" dirty="0"/>
              <a:t>와 </a:t>
            </a:r>
            <a:r>
              <a:rPr lang="en-US" altLang="ko-KR" dirty="0"/>
              <a:t>name</a:t>
            </a:r>
            <a:r>
              <a:rPr lang="ko-KR" altLang="en-US" dirty="0"/>
              <a:t>을 </a:t>
            </a:r>
            <a:r>
              <a:rPr lang="ko-KR" altLang="en-US" dirty="0" err="1"/>
              <a:t>입력받아</a:t>
            </a:r>
            <a:r>
              <a:rPr lang="ko-KR" altLang="en-US" dirty="0"/>
              <a:t> 삼성카드 데이터를 </a:t>
            </a:r>
            <a:r>
              <a:rPr lang="ko-KR" altLang="en-US" dirty="0" err="1"/>
              <a:t>시별로</a:t>
            </a:r>
            <a:r>
              <a:rPr lang="ko-KR" altLang="en-US" dirty="0"/>
              <a:t> 분류하고 </a:t>
            </a:r>
            <a:r>
              <a:rPr lang="en-US" altLang="ko-KR" dirty="0"/>
              <a:t>Si </a:t>
            </a:r>
            <a:r>
              <a:rPr lang="ko-KR" altLang="en-US" dirty="0"/>
              <a:t>컬럼의 문자열을 시와 동으로 분리하여 새로운 컬럼을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slicing </a:t>
            </a:r>
            <a:r>
              <a:rPr lang="ko-KR" altLang="en-US" dirty="0"/>
              <a:t>함수 내부에서 </a:t>
            </a:r>
            <a:r>
              <a:rPr lang="ko-KR" altLang="en-US" dirty="0" err="1"/>
              <a:t>전역동적변수를</a:t>
            </a:r>
            <a:r>
              <a:rPr lang="ko-KR" altLang="en-US" dirty="0"/>
              <a:t> 생성하여 생성된 데이터프레임을 외부에서도 사용 가능하도록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데이터 시각화에 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 업종별 매출 건수 비교 데이터 시각화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시각화하기에 앞서</a:t>
            </a:r>
            <a:r>
              <a:rPr lang="en-US" altLang="ko-KR" dirty="0"/>
              <a:t>, slicing </a:t>
            </a:r>
            <a:r>
              <a:rPr lang="ko-KR" altLang="en-US" dirty="0"/>
              <a:t>함수를 통해 생성된 데이터프레임을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날짜가 들어있는 </a:t>
            </a:r>
            <a:r>
              <a:rPr lang="en-US" altLang="ko-KR" dirty="0"/>
              <a:t>Year </a:t>
            </a:r>
            <a:r>
              <a:rPr lang="ko-KR" altLang="en-US" dirty="0"/>
              <a:t>컬럼의 타입을 문자열로 변경하고</a:t>
            </a:r>
            <a:r>
              <a:rPr lang="en-US" altLang="ko-KR" dirty="0"/>
              <a:t>, </a:t>
            </a:r>
            <a:r>
              <a:rPr lang="ko-KR" altLang="en-US" dirty="0"/>
              <a:t>인덱싱 </a:t>
            </a:r>
            <a:r>
              <a:rPr lang="en-US" altLang="ko-KR" dirty="0"/>
              <a:t>.str</a:t>
            </a:r>
            <a:r>
              <a:rPr lang="ko-KR" altLang="en-US" dirty="0"/>
              <a:t>을 사용하여 </a:t>
            </a:r>
            <a:r>
              <a:rPr lang="en-US" altLang="ko-KR" dirty="0"/>
              <a:t>2020</a:t>
            </a:r>
            <a:r>
              <a:rPr lang="ko-KR" altLang="en-US" dirty="0"/>
              <a:t>년과 </a:t>
            </a:r>
            <a:r>
              <a:rPr lang="en-US" altLang="ko-KR" dirty="0"/>
              <a:t>2021</a:t>
            </a:r>
            <a:r>
              <a:rPr lang="ko-KR" altLang="en-US" dirty="0"/>
              <a:t>년으로 데이터를 분리하였습니다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컬럼 </a:t>
            </a:r>
            <a:r>
              <a:rPr lang="en-US" altLang="ko-KR" dirty="0"/>
              <a:t>Shop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업종별로 그룹을 지어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업종별 매출건수와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업종별 매출건수를 각지역마다 데이터프레임으로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1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전처리한 데이터를 바탕으로 시각화한 </a:t>
            </a:r>
            <a:r>
              <a:rPr lang="ko-KR" altLang="en-US" dirty="0" err="1"/>
              <a:t>멀티막대그래프입니다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보여드리고있는</a:t>
            </a:r>
            <a:r>
              <a:rPr lang="ko-KR" altLang="en-US" dirty="0"/>
              <a:t> 시각화 자료는 목포시 업종별 매출건수 자료이며 이 그래프를 기준으로 설명해드리겠습니다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파란색은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분기를 </a:t>
            </a:r>
            <a:r>
              <a:rPr lang="en-US" altLang="ko-KR" dirty="0"/>
              <a:t>, </a:t>
            </a:r>
            <a:r>
              <a:rPr lang="ko-KR" altLang="en-US" dirty="0"/>
              <a:t>주황색은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 매출 건수를 나타냅니다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막대가 길수록 매출 건수가 많은 업종이며 마트나 할인점 </a:t>
            </a:r>
            <a:r>
              <a:rPr lang="en-US" altLang="ko-KR" dirty="0"/>
              <a:t>, </a:t>
            </a:r>
            <a:r>
              <a:rPr lang="ko-KR" altLang="en-US" dirty="0"/>
              <a:t>음식점 </a:t>
            </a:r>
            <a:r>
              <a:rPr lang="en-US" altLang="ko-KR" dirty="0"/>
              <a:t>, </a:t>
            </a:r>
            <a:r>
              <a:rPr lang="ko-KR" altLang="en-US" dirty="0"/>
              <a:t>편의점의 매출건수가 가장 높다는 사실을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전반적으로 </a:t>
            </a:r>
            <a:r>
              <a:rPr lang="en-US" altLang="ko-KR" dirty="0"/>
              <a:t>2020</a:t>
            </a:r>
            <a:r>
              <a:rPr lang="ko-KR" altLang="en-US" dirty="0"/>
              <a:t>년에 비해 </a:t>
            </a:r>
            <a:r>
              <a:rPr lang="en-US" altLang="ko-KR" dirty="0"/>
              <a:t>2021</a:t>
            </a:r>
            <a:r>
              <a:rPr lang="ko-KR" altLang="en-US" dirty="0"/>
              <a:t>년의 매출건수가 감소한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39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통영시의 업종별 매출 건수입니다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통영시도 목포시와 마찬가지로 마트와 할인점 </a:t>
            </a:r>
            <a:r>
              <a:rPr lang="en-US" altLang="ko-KR" dirty="0"/>
              <a:t>, </a:t>
            </a:r>
            <a:r>
              <a:rPr lang="ko-KR" altLang="en-US" dirty="0"/>
              <a:t>음식점</a:t>
            </a:r>
            <a:r>
              <a:rPr lang="en-US" altLang="ko-KR" dirty="0"/>
              <a:t>, </a:t>
            </a:r>
            <a:r>
              <a:rPr lang="ko-KR" altLang="en-US" dirty="0"/>
              <a:t>편의점의 매출건수가 높다는 사실을 알 수 있고 목포시 보다 </a:t>
            </a:r>
            <a:r>
              <a:rPr lang="en-US" altLang="ko-KR" dirty="0"/>
              <a:t>1</a:t>
            </a:r>
            <a:r>
              <a:rPr lang="ko-KR" altLang="en-US" dirty="0"/>
              <a:t>년간 매출건수 감소는 적지만 대체적으로 감소했다는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62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군산시의 업종별 </a:t>
            </a:r>
            <a:r>
              <a:rPr lang="ko-KR" altLang="en-US" dirty="0" err="1"/>
              <a:t>매출건수이며</a:t>
            </a:r>
            <a:r>
              <a:rPr lang="ko-KR" altLang="en-US" dirty="0"/>
              <a:t> 군산시 또한 목포와 통영과 비슷하다는 사실을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7.png"/><Relationship Id="rId5" Type="http://schemas.openxmlformats.org/officeDocument/2006/relationships/image" Target="../media/image33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3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8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64.png"/><Relationship Id="rId5" Type="http://schemas.openxmlformats.org/officeDocument/2006/relationships/image" Target="../media/image94.png"/><Relationship Id="rId10" Type="http://schemas.openxmlformats.org/officeDocument/2006/relationships/image" Target="../media/image33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9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62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5.png"/><Relationship Id="rId5" Type="http://schemas.openxmlformats.org/officeDocument/2006/relationships/image" Target="../media/image33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3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93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6593" y="4513076"/>
            <a:ext cx="11725957" cy="3004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4403" y="7710817"/>
            <a:ext cx="10456909" cy="660680"/>
            <a:chOff x="3914403" y="7710817"/>
            <a:chExt cx="10456909" cy="660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4403" y="7710817"/>
              <a:ext cx="10456909" cy="6606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2163" y="7763043"/>
            <a:ext cx="8752984" cy="631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7386" y="1749816"/>
            <a:ext cx="7359217" cy="4546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9230" y="3006086"/>
            <a:ext cx="5561496" cy="2381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2531" y="4810885"/>
            <a:ext cx="1065245" cy="663945"/>
            <a:chOff x="14622531" y="4810885"/>
            <a:chExt cx="1065245" cy="663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22531" y="4810885"/>
              <a:ext cx="1065245" cy="663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857" y="4810885"/>
            <a:ext cx="1065245" cy="663945"/>
            <a:chOff x="2623857" y="4810885"/>
            <a:chExt cx="1065245" cy="663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23857" y="4810885"/>
              <a:ext cx="1065245" cy="6639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7314" y="9329813"/>
            <a:ext cx="5035451" cy="423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0052" y="-564684"/>
            <a:ext cx="15220111" cy="11415083"/>
            <a:chOff x="930052" y="-564684"/>
            <a:chExt cx="15220111" cy="114150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052" y="-564684"/>
              <a:ext cx="15220111" cy="1141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5" y="3457835"/>
            <a:ext cx="8151922" cy="1148629"/>
            <a:chOff x="1532725" y="3457835"/>
            <a:chExt cx="8151922" cy="1148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725" y="3457835"/>
              <a:ext cx="8151922" cy="1148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8077" y="5381793"/>
            <a:ext cx="3958673" cy="4691760"/>
            <a:chOff x="9308077" y="5381793"/>
            <a:chExt cx="3958673" cy="4691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8077" y="5381793"/>
              <a:ext cx="3958673" cy="469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3634" y="5381793"/>
            <a:ext cx="3928643" cy="4691760"/>
            <a:chOff x="13353634" y="5381793"/>
            <a:chExt cx="3928643" cy="4691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634" y="5381793"/>
              <a:ext cx="3928643" cy="4691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6308" y="5381793"/>
            <a:ext cx="3999079" cy="4691760"/>
            <a:chOff x="5186308" y="5381793"/>
            <a:chExt cx="3999079" cy="4691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6308" y="5381793"/>
              <a:ext cx="3999079" cy="4691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3358" y="4606464"/>
            <a:ext cx="5450109" cy="775329"/>
            <a:chOff x="1663358" y="4606464"/>
            <a:chExt cx="5450109" cy="77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3358" y="4606464"/>
              <a:ext cx="5450109" cy="7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3678" y="3480692"/>
            <a:ext cx="14716227" cy="6306530"/>
            <a:chOff x="1953678" y="3480692"/>
            <a:chExt cx="14716227" cy="63065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3678" y="3480692"/>
              <a:ext cx="14716227" cy="6306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143" y="3480692"/>
            <a:ext cx="14422303" cy="6156207"/>
            <a:chOff x="1918143" y="3480692"/>
            <a:chExt cx="14422303" cy="615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18143" y="3480692"/>
              <a:ext cx="14422303" cy="6156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714" y="3601313"/>
            <a:ext cx="14719381" cy="6322672"/>
            <a:chOff x="1986714" y="3601313"/>
            <a:chExt cx="14719381" cy="63226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6714" y="3601313"/>
              <a:ext cx="14719381" cy="632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3453732"/>
            <a:ext cx="8981391" cy="6388173"/>
            <a:chOff x="1532724" y="3453732"/>
            <a:chExt cx="8981391" cy="6388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724" y="3453732"/>
              <a:ext cx="8981391" cy="638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7117" y="3972902"/>
            <a:ext cx="4047037" cy="5427790"/>
            <a:chOff x="14067117" y="3972902"/>
            <a:chExt cx="4047037" cy="5427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7117" y="3972902"/>
              <a:ext cx="4047037" cy="5427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2052" y="3972902"/>
            <a:ext cx="4055064" cy="5427790"/>
            <a:chOff x="10012052" y="3972902"/>
            <a:chExt cx="4055064" cy="5427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2052" y="3972902"/>
              <a:ext cx="4055064" cy="542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" y="2797946"/>
            <a:ext cx="18936169" cy="7574468"/>
            <a:chOff x="22857" y="2797946"/>
            <a:chExt cx="18936169" cy="7574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57" y="2797946"/>
              <a:ext cx="18936169" cy="757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1429" y="2797946"/>
            <a:ext cx="19180296" cy="7672118"/>
            <a:chOff x="-91429" y="2797946"/>
            <a:chExt cx="19180296" cy="7672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1429" y="2797946"/>
              <a:ext cx="19180296" cy="767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1442" y="3173585"/>
            <a:ext cx="11948403" cy="1683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9101" y="5110776"/>
            <a:ext cx="6427512" cy="201883"/>
            <a:chOff x="5929101" y="5110776"/>
            <a:chExt cx="6427512" cy="2018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9101" y="5110776"/>
              <a:ext cx="6427512" cy="201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12" cy="411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705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667" y="3547126"/>
            <a:ext cx="5302186" cy="2663395"/>
            <a:chOff x="1259667" y="3547126"/>
            <a:chExt cx="5302186" cy="26633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667" y="3547126"/>
              <a:ext cx="5302186" cy="2663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3255" y="6191474"/>
            <a:ext cx="3900502" cy="3820177"/>
            <a:chOff x="5023255" y="6191474"/>
            <a:chExt cx="3900502" cy="38201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23255" y="6191474"/>
              <a:ext cx="3900502" cy="3820177"/>
              <a:chOff x="5023255" y="6191474"/>
              <a:chExt cx="3900502" cy="38201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23255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8511" y="6584613"/>
              <a:ext cx="1801913" cy="3079218"/>
              <a:chOff x="6868511" y="6584613"/>
              <a:chExt cx="1801913" cy="30792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68511" y="6584613"/>
                <a:ext cx="1801913" cy="30792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27910" y="6561756"/>
              <a:ext cx="1606549" cy="3079218"/>
              <a:chOff x="5227910" y="6561756"/>
              <a:chExt cx="1606549" cy="30792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27910" y="6561756"/>
                <a:ext cx="1606549" cy="307921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8878" y="6243938"/>
              <a:ext cx="2246740" cy="36214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54877" y="9613090"/>
              <a:ext cx="1071702" cy="4112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2063" y="9590982"/>
              <a:ext cx="1071712" cy="411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658" y="6191474"/>
            <a:ext cx="3900502" cy="3820177"/>
            <a:chOff x="1084658" y="6191474"/>
            <a:chExt cx="3900502" cy="38201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4658" y="6191474"/>
              <a:ext cx="3900502" cy="3820177"/>
              <a:chOff x="1084658" y="6191474"/>
              <a:chExt cx="3900502" cy="38201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4658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0624" y="6576338"/>
              <a:ext cx="1636190" cy="3079218"/>
              <a:chOff x="1280624" y="6576338"/>
              <a:chExt cx="1636190" cy="3079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0624" y="6576338"/>
                <a:ext cx="1636190" cy="30792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49358" y="6643005"/>
              <a:ext cx="1645982" cy="3079218"/>
              <a:chOff x="3149358" y="6643005"/>
              <a:chExt cx="1645982" cy="3079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49358" y="6643005"/>
                <a:ext cx="1645982" cy="307921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0252" y="6234990"/>
              <a:ext cx="2143560" cy="4112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6280" y="9613090"/>
              <a:ext cx="1071712" cy="4112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93465" y="9600506"/>
              <a:ext cx="1071702" cy="411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66018" y="2266535"/>
            <a:ext cx="3900502" cy="3820177"/>
            <a:chOff x="13466018" y="2266535"/>
            <a:chExt cx="3900502" cy="38201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66018" y="2266535"/>
              <a:ext cx="3900502" cy="3820177"/>
              <a:chOff x="13466018" y="2266535"/>
              <a:chExt cx="3900502" cy="382017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466018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772644" y="2623681"/>
              <a:ext cx="1472181" cy="3079218"/>
              <a:chOff x="13772644" y="2623681"/>
              <a:chExt cx="1472181" cy="3079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72644" y="2623681"/>
                <a:ext cx="1472181" cy="3079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61984" y="2644633"/>
              <a:ext cx="1447692" cy="3079218"/>
              <a:chOff x="15461984" y="2644633"/>
              <a:chExt cx="1447692" cy="3079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461984" y="2644633"/>
                <a:ext cx="1447692" cy="30792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12158" y="2326568"/>
              <a:ext cx="2246740" cy="35208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97640" y="5688151"/>
              <a:ext cx="1071712" cy="4112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74826" y="5694615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14585" y="2266535"/>
            <a:ext cx="3900502" cy="3820177"/>
            <a:chOff x="9514585" y="2266535"/>
            <a:chExt cx="3900502" cy="38201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514585" y="2266535"/>
              <a:ext cx="3900502" cy="3820177"/>
              <a:chOff x="9514585" y="2266535"/>
              <a:chExt cx="3900502" cy="382017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514585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93632" y="2637014"/>
              <a:ext cx="1790508" cy="3079218"/>
              <a:chOff x="9693632" y="2637014"/>
              <a:chExt cx="1790508" cy="30792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693632" y="2637014"/>
                <a:ext cx="1790508" cy="3079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363945" y="2637014"/>
              <a:ext cx="1783288" cy="3079218"/>
              <a:chOff x="11363945" y="2637014"/>
              <a:chExt cx="1783288" cy="30792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363945" y="2637014"/>
                <a:ext cx="1783288" cy="307921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20176" y="2310050"/>
              <a:ext cx="2143569" cy="41129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6207" y="5688151"/>
              <a:ext cx="1071712" cy="4112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23392" y="5675567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89326" y="6305759"/>
            <a:ext cx="3900502" cy="3820177"/>
            <a:chOff x="9489326" y="6305759"/>
            <a:chExt cx="3900502" cy="382017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89326" y="6305759"/>
              <a:ext cx="3900502" cy="3820177"/>
              <a:chOff x="9489326" y="6305759"/>
              <a:chExt cx="3900502" cy="382017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489326" y="6305759"/>
                <a:ext cx="3900502" cy="3820177"/>
                <a:chOff x="9489326" y="6305759"/>
                <a:chExt cx="3900502" cy="382017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489326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994890" y="6349278"/>
                <a:ext cx="2143569" cy="41129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20948" y="9727376"/>
                <a:ext cx="1071712" cy="41129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498133" y="9714792"/>
                <a:ext cx="1071702" cy="41129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637933" y="6662327"/>
              <a:ext cx="1724365" cy="3042350"/>
              <a:chOff x="9637933" y="6662327"/>
              <a:chExt cx="1724365" cy="304235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637933" y="6662327"/>
                <a:ext cx="1724365" cy="304235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439577" y="6631647"/>
              <a:ext cx="1698253" cy="3085714"/>
              <a:chOff x="11439577" y="6631647"/>
              <a:chExt cx="1698253" cy="308571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439577" y="6631647"/>
                <a:ext cx="1698253" cy="308571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437447" y="6305759"/>
            <a:ext cx="3900502" cy="3820177"/>
            <a:chOff x="13437447" y="6305759"/>
            <a:chExt cx="3900502" cy="3820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437447" y="6305759"/>
              <a:ext cx="3900502" cy="3820177"/>
              <a:chOff x="13437447" y="6305759"/>
              <a:chExt cx="3900502" cy="38201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437447" y="6305759"/>
                <a:ext cx="3900502" cy="3820177"/>
                <a:chOff x="13437447" y="6305759"/>
                <a:chExt cx="3900502" cy="3820177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3437447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943065" y="6358227"/>
                <a:ext cx="2246740" cy="35208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69069" y="9727376"/>
                <a:ext cx="1071702" cy="411293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446254" y="9705268"/>
                <a:ext cx="1071712" cy="41129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544805" y="6661396"/>
              <a:ext cx="1878756" cy="3085714"/>
              <a:chOff x="13544805" y="6661396"/>
              <a:chExt cx="1878756" cy="308571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544805" y="6661396"/>
                <a:ext cx="1878756" cy="30857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227958" y="6630454"/>
              <a:ext cx="1871254" cy="3107416"/>
              <a:chOff x="15227958" y="6630454"/>
              <a:chExt cx="1871254" cy="310741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227958" y="6630454"/>
                <a:ext cx="1871254" cy="31074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0669" y="1774703"/>
            <a:ext cx="13011138" cy="6722011"/>
            <a:chOff x="2570669" y="1774703"/>
            <a:chExt cx="13011138" cy="672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669" y="1774703"/>
              <a:ext cx="13011138" cy="6722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8033" y="1809014"/>
            <a:ext cx="5600342" cy="6671689"/>
            <a:chOff x="9978033" y="1809014"/>
            <a:chExt cx="5600342" cy="6671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8033" y="1809014"/>
              <a:ext cx="5600342" cy="66716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9354" y="7578929"/>
            <a:ext cx="2084007" cy="411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8101" y="6877233"/>
            <a:ext cx="1478698" cy="928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8007" y="2183150"/>
            <a:ext cx="945675" cy="589419"/>
            <a:chOff x="10428007" y="2183150"/>
            <a:chExt cx="945675" cy="589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428007" y="2183150"/>
              <a:ext cx="945675" cy="5894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6269" y="3407145"/>
            <a:ext cx="3859791" cy="840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5074" y="4246550"/>
            <a:ext cx="4719001" cy="33719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9341" y="4246548"/>
            <a:ext cx="420391" cy="28944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4305946"/>
            <a:ext cx="6171429" cy="2176680"/>
            <a:chOff x="1532724" y="4305946"/>
            <a:chExt cx="6171429" cy="21766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724" y="4305946"/>
              <a:ext cx="6171429" cy="2176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3" y="3917375"/>
            <a:ext cx="4037001" cy="5602149"/>
            <a:chOff x="8290503" y="3917375"/>
            <a:chExt cx="4037001" cy="5602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0503" y="3917375"/>
              <a:ext cx="4037001" cy="5602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235" y="4026504"/>
            <a:ext cx="4437767" cy="5383890"/>
            <a:chOff x="12852235" y="4026504"/>
            <a:chExt cx="4437767" cy="5383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2235" y="4026504"/>
              <a:ext cx="4437767" cy="53838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13454" y="9548922"/>
            <a:ext cx="1893665" cy="6641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4682" y="9548922"/>
            <a:ext cx="2310675" cy="664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810" y="3895930"/>
            <a:ext cx="8969798" cy="5249310"/>
            <a:chOff x="4289810" y="3895930"/>
            <a:chExt cx="8969798" cy="52493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9810" y="3895930"/>
              <a:ext cx="8969798" cy="524931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990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31" y="3624596"/>
            <a:ext cx="8592990" cy="4589795"/>
            <a:chOff x="474031" y="3624596"/>
            <a:chExt cx="8592990" cy="45897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4031" y="3624596"/>
              <a:ext cx="8592990" cy="4589795"/>
              <a:chOff x="474031" y="3624596"/>
              <a:chExt cx="8592990" cy="45897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4031" y="3624596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770527" y="4129358"/>
              <a:ext cx="4000534" cy="2012640"/>
              <a:chOff x="4770527" y="4129358"/>
              <a:chExt cx="4000534" cy="20126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0527" y="4129358"/>
                <a:ext cx="4000534" cy="20126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733485" y="6038718"/>
              <a:ext cx="4000534" cy="2016730"/>
              <a:chOff x="4733485" y="6038718"/>
              <a:chExt cx="4000534" cy="20167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33485" y="6038718"/>
                <a:ext cx="4000534" cy="20167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2132" y="6038718"/>
              <a:ext cx="4000534" cy="2075228"/>
              <a:chOff x="702132" y="6038718"/>
              <a:chExt cx="4000534" cy="20752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2132" y="6038718"/>
                <a:ext cx="4000534" cy="20752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6583" y="4165025"/>
              <a:ext cx="4000534" cy="2083611"/>
              <a:chOff x="746583" y="4165025"/>
              <a:chExt cx="4000534" cy="2083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6583" y="4165025"/>
                <a:ext cx="4000534" cy="208361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8034" y="370386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571" y="2442222"/>
            <a:ext cx="8592990" cy="4589795"/>
            <a:chOff x="9188571" y="2442222"/>
            <a:chExt cx="8592990" cy="45897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88571" y="2442222"/>
              <a:ext cx="8592990" cy="4589795"/>
              <a:chOff x="9188571" y="2442222"/>
              <a:chExt cx="8592990" cy="45897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88571" y="2442222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0238" y="2797946"/>
              <a:ext cx="4051298" cy="2166780"/>
              <a:chOff x="9430238" y="2797946"/>
              <a:chExt cx="4051298" cy="21667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0238" y="2797946"/>
                <a:ext cx="4051298" cy="21667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0238" y="4735935"/>
              <a:ext cx="4051298" cy="2160165"/>
              <a:chOff x="9430238" y="4735935"/>
              <a:chExt cx="4051298" cy="2160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30238" y="4735935"/>
                <a:ext cx="4051298" cy="21601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481536" y="2870895"/>
              <a:ext cx="4051298" cy="2106335"/>
              <a:chOff x="13481536" y="2870895"/>
              <a:chExt cx="4051298" cy="21063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81536" y="2870895"/>
                <a:ext cx="4051298" cy="21063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81536" y="4836922"/>
              <a:ext cx="4051298" cy="2116349"/>
              <a:chOff x="13481536" y="4836922"/>
              <a:chExt cx="4051298" cy="21163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481536" y="4836922"/>
                <a:ext cx="4051298" cy="211634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90396" y="250548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0981" y="5224224"/>
            <a:ext cx="8592990" cy="4589795"/>
            <a:chOff x="9207619" y="5142857"/>
            <a:chExt cx="8592990" cy="45897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207619" y="5142857"/>
              <a:ext cx="8592990" cy="4589795"/>
              <a:chOff x="9207619" y="5142857"/>
              <a:chExt cx="8592990" cy="45897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07619" y="5142857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68333" y="5572161"/>
              <a:ext cx="4134396" cy="1982576"/>
              <a:chOff x="9268333" y="5572161"/>
              <a:chExt cx="4134396" cy="19825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68333" y="5572161"/>
                <a:ext cx="4134396" cy="1982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373095" y="7656752"/>
              <a:ext cx="4134396" cy="1998003"/>
              <a:chOff x="9373095" y="7656752"/>
              <a:chExt cx="4134396" cy="19980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373095" y="7656752"/>
                <a:ext cx="4134396" cy="19980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402729" y="5572161"/>
              <a:ext cx="4134396" cy="2140564"/>
              <a:chOff x="13402729" y="5572161"/>
              <a:chExt cx="4134396" cy="214056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02729" y="5572161"/>
                <a:ext cx="4134396" cy="21405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533244" y="7697111"/>
              <a:ext cx="4134396" cy="1986215"/>
              <a:chOff x="13533244" y="7697111"/>
              <a:chExt cx="4134396" cy="19862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533244" y="7697111"/>
                <a:ext cx="4134396" cy="198621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66586" y="5195158"/>
              <a:ext cx="1812512" cy="352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857" y="5314286"/>
            <a:ext cx="7130852" cy="4276797"/>
            <a:chOff x="1643857" y="5314286"/>
            <a:chExt cx="7130852" cy="42767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857" y="5314286"/>
              <a:ext cx="7130852" cy="427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5719" y="5314286"/>
            <a:ext cx="7130852" cy="4299106"/>
            <a:chOff x="9865719" y="5314286"/>
            <a:chExt cx="7130852" cy="4299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5719" y="5314286"/>
              <a:ext cx="7130852" cy="4299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07149" y="5384127"/>
            <a:ext cx="7025536" cy="4233988"/>
            <a:chOff x="9507149" y="5384127"/>
            <a:chExt cx="7025536" cy="4233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7149" y="5384127"/>
              <a:ext cx="7025536" cy="4233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5384127"/>
            <a:ext cx="7123963" cy="4327721"/>
            <a:chOff x="1532724" y="5384127"/>
            <a:chExt cx="7123963" cy="4327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724" y="5384127"/>
              <a:ext cx="7123963" cy="43277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5645" y="5428571"/>
            <a:ext cx="7317213" cy="4397363"/>
            <a:chOff x="1825645" y="5428571"/>
            <a:chExt cx="7317213" cy="43973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5645" y="5428571"/>
              <a:ext cx="7317213" cy="4397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4133" y="5428571"/>
            <a:ext cx="7293830" cy="4397363"/>
            <a:chOff x="9734133" y="5428571"/>
            <a:chExt cx="7293830" cy="4397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4133" y="5428571"/>
              <a:ext cx="7293830" cy="4397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371" y="7536314"/>
            <a:ext cx="5561505" cy="1283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4682" y="1773701"/>
            <a:ext cx="2703645" cy="352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842" y="1063052"/>
            <a:ext cx="903506" cy="897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5287" y="1096058"/>
            <a:ext cx="12749424" cy="6003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67" y="497340"/>
            <a:ext cx="3179773" cy="11583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766" y="7169233"/>
            <a:ext cx="2347678" cy="11583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5287" y="8128715"/>
            <a:ext cx="12678605" cy="14438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2964" y="3156344"/>
            <a:ext cx="6429496" cy="1414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97208" y="4012303"/>
            <a:ext cx="7012939" cy="2175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1912" y="1773996"/>
            <a:ext cx="945675" cy="589419"/>
            <a:chOff x="2931912" y="1773996"/>
            <a:chExt cx="945675" cy="5894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931912" y="1773996"/>
              <a:ext cx="945675" cy="589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1930" y="5126330"/>
            <a:ext cx="3906560" cy="33054"/>
            <a:chOff x="13671930" y="5126330"/>
            <a:chExt cx="3906560" cy="33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671930" y="5126330"/>
              <a:ext cx="3906560" cy="33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11914" y="8242109"/>
            <a:ext cx="4096217" cy="345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3105" y="7765858"/>
            <a:ext cx="3135179" cy="445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4819" y="1697819"/>
            <a:ext cx="8063360" cy="5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90" y="1092926"/>
            <a:ext cx="15796767" cy="8234954"/>
            <a:chOff x="1301490" y="1092926"/>
            <a:chExt cx="15796767" cy="823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90" y="1092926"/>
              <a:ext cx="15796767" cy="82349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4390" y="3475161"/>
            <a:ext cx="11898421" cy="53160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3585" y="2041718"/>
            <a:ext cx="8625250" cy="94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38196" y="3814248"/>
            <a:ext cx="5301645" cy="5812510"/>
            <a:chOff x="10138196" y="3814248"/>
            <a:chExt cx="5301645" cy="5812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8196" y="3814248"/>
              <a:ext cx="5301645" cy="581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216" y="3814248"/>
            <a:ext cx="7966095" cy="1606468"/>
            <a:chOff x="1894216" y="3814248"/>
            <a:chExt cx="7966095" cy="1606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4216" y="3814248"/>
              <a:ext cx="7966095" cy="160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6949" y="5142857"/>
            <a:ext cx="4175705" cy="4790123"/>
            <a:chOff x="14106949" y="5142857"/>
            <a:chExt cx="4175705" cy="479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6949" y="5142857"/>
              <a:ext cx="4175705" cy="4790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57" y="3712202"/>
            <a:ext cx="7923325" cy="2815596"/>
            <a:chOff x="1643857" y="3712202"/>
            <a:chExt cx="7923325" cy="2815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857" y="3712202"/>
              <a:ext cx="7923325" cy="28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760" y="5211429"/>
            <a:ext cx="4382626" cy="4790123"/>
            <a:chOff x="5805760" y="5211429"/>
            <a:chExt cx="4382626" cy="4790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5760" y="5211429"/>
              <a:ext cx="4382626" cy="479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3813" y="5142857"/>
            <a:ext cx="3951269" cy="4790123"/>
            <a:chOff x="10233813" y="5142857"/>
            <a:chExt cx="3951269" cy="47901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3813" y="5142857"/>
              <a:ext cx="3951269" cy="4790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0048" y="3593651"/>
            <a:ext cx="7663492" cy="1782459"/>
            <a:chOff x="1720048" y="3593651"/>
            <a:chExt cx="7663492" cy="1782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048" y="3593651"/>
              <a:ext cx="7663492" cy="1782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4217" y="3593651"/>
            <a:ext cx="3470613" cy="6171429"/>
            <a:chOff x="8614217" y="3593651"/>
            <a:chExt cx="347061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4217" y="3593651"/>
              <a:ext cx="347061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267" y="3630218"/>
            <a:ext cx="3138015" cy="6171429"/>
            <a:chOff x="11826267" y="3630218"/>
            <a:chExt cx="313801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6267" y="3630218"/>
              <a:ext cx="31380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2852" y="3630218"/>
            <a:ext cx="3118059" cy="6171429"/>
            <a:chOff x="14872852" y="3630218"/>
            <a:chExt cx="311805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72852" y="3630218"/>
              <a:ext cx="31180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3166" y="3772888"/>
            <a:ext cx="14412929" cy="5924431"/>
            <a:chOff x="2293166" y="3772888"/>
            <a:chExt cx="14412929" cy="5924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3166" y="3772888"/>
              <a:ext cx="14412929" cy="592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1360" y="3862577"/>
            <a:ext cx="14332023" cy="5946434"/>
            <a:chOff x="2031360" y="3862577"/>
            <a:chExt cx="14332023" cy="5946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1360" y="3862577"/>
              <a:ext cx="14332023" cy="594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5570" y="3480692"/>
            <a:ext cx="14360525" cy="5902890"/>
            <a:chOff x="2345570" y="3480692"/>
            <a:chExt cx="14360525" cy="5902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5570" y="3480692"/>
              <a:ext cx="14360525" cy="5902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1271</Words>
  <Application>Microsoft Office PowerPoint</Application>
  <PresentationFormat>사용자 지정</PresentationFormat>
  <Paragraphs>123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최진형</cp:lastModifiedBy>
  <cp:revision>4</cp:revision>
  <dcterms:created xsi:type="dcterms:W3CDTF">2022-12-15T17:28:18Z</dcterms:created>
  <dcterms:modified xsi:type="dcterms:W3CDTF">2022-12-15T18:37:33Z</dcterms:modified>
</cp:coreProperties>
</file>